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3" r:id="rId1"/>
  </p:sldMasterIdLst>
  <p:notesMasterIdLst>
    <p:notesMasterId r:id="rId17"/>
  </p:notesMasterIdLst>
  <p:sldIdLst>
    <p:sldId id="256" r:id="rId2"/>
    <p:sldId id="257" r:id="rId3"/>
    <p:sldId id="260" r:id="rId4"/>
    <p:sldId id="261" r:id="rId5"/>
    <p:sldId id="262" r:id="rId6"/>
    <p:sldId id="272" r:id="rId7"/>
    <p:sldId id="263" r:id="rId8"/>
    <p:sldId id="271" r:id="rId9"/>
    <p:sldId id="264" r:id="rId10"/>
    <p:sldId id="265" r:id="rId11"/>
    <p:sldId id="266" r:id="rId12"/>
    <p:sldId id="267" r:id="rId13"/>
    <p:sldId id="268" r:id="rId14"/>
    <p:sldId id="270" r:id="rId15"/>
    <p:sldId id="259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633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28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BDFB79-A35F-4DBE-A31F-72D0A1C5B4F1}" type="datetimeFigureOut">
              <a:rPr lang="ru-RU" smtClean="0"/>
              <a:t>29.10.2015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790DA6-C7C2-4175-9F92-9DCAB8ABD0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5171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24000" y="2133600"/>
            <a:ext cx="10363200" cy="704850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/>
          <a:lstStyle>
            <a:lvl1pPr algn="r">
              <a:defRPr sz="3600"/>
            </a:lvl1pPr>
          </a:lstStyle>
          <a:p>
            <a:pPr lvl="0"/>
            <a:r>
              <a:rPr lang="ru-RU" altLang="ru-RU" noProof="0" smtClean="0"/>
              <a:t>Образец заголовка</a:t>
            </a:r>
            <a:endParaRPr lang="en-US" altLang="ru-RU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4000" y="2819400"/>
            <a:ext cx="10363200" cy="685800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/>
          <a:lstStyle>
            <a:lvl1pPr marL="0" indent="0" algn="r">
              <a:buFontTx/>
              <a:buNone/>
              <a:defRPr sz="2400">
                <a:solidFill>
                  <a:schemeClr val="bg2"/>
                </a:solidFill>
              </a:defRPr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  <a:endParaRPr lang="en-US" altLang="ru-RU" noProof="0" smtClean="0"/>
          </a:p>
        </p:txBody>
      </p:sp>
    </p:spTree>
    <p:extLst>
      <p:ext uri="{BB962C8B-B14F-4D97-AF65-F5344CB8AC3E}">
        <p14:creationId xmlns:p14="http://schemas.microsoft.com/office/powerpoint/2010/main" val="22450037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33579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525000" y="381000"/>
            <a:ext cx="2463800" cy="5715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133600" y="381000"/>
            <a:ext cx="7188200" cy="5715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93294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8259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79265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133600" y="1295400"/>
            <a:ext cx="4775200" cy="4800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112000" y="1295400"/>
            <a:ext cx="4775200" cy="4800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05000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2209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0092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61194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116689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294852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235200" y="381001"/>
            <a:ext cx="9753600" cy="71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33600" y="1295400"/>
            <a:ext cx="9753600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</p:spTree>
    <p:extLst>
      <p:ext uri="{BB962C8B-B14F-4D97-AF65-F5344CB8AC3E}">
        <p14:creationId xmlns:p14="http://schemas.microsoft.com/office/powerpoint/2010/main" val="3840369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bg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Microsoft Sans Serif" panose="020B060402020202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Microsoft Sans Serif" panose="020B060402020202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Microsoft Sans Serif" panose="020B060402020202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Microsoft Sans Serif" panose="020B060402020202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Microsoft Sans Serif" panose="020B060402020202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Microsoft Sans Serif" panose="020B060402020202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Microsoft Sans Serif" panose="020B060402020202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Microsoft Sans Serif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osterpresentations.com/html/research-poster-template-quick-tutorials.html" TargetMode="External"/><Relationship Id="rId2" Type="http://schemas.openxmlformats.org/officeDocument/2006/relationships/hyperlink" Target="http://www.posterpresentations.com/html/free_poster_templates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faculty.washington.edu/robinet/poster.html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503358" y="1791791"/>
            <a:ext cx="9111049" cy="1646302"/>
          </a:xfrm>
        </p:spPr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ҚАБЫРҒАЛЫҚ БАЯНДАМА</a:t>
            </a:r>
            <a:b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poster presentation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86120" y="1611983"/>
            <a:ext cx="10982227" cy="3421930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kk-KZ" dirty="0" smtClean="0"/>
              <a:t>Дәріс </a:t>
            </a:r>
            <a:r>
              <a:rPr lang="en-US" dirty="0"/>
              <a:t>#</a:t>
            </a:r>
            <a:r>
              <a:rPr lang="en-US" dirty="0" smtClean="0"/>
              <a:t>9.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9390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 smtClean="0"/>
              <a:t>ТЕКСТ ФОРМАТЫ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sz="2000" dirty="0" smtClean="0">
                <a:solidFill>
                  <a:srgbClr val="002060"/>
                </a:solidFill>
              </a:rPr>
              <a:t>Тесті жазғанда </a:t>
            </a:r>
            <a:r>
              <a:rPr lang="en-US" sz="2000" u="sng" dirty="0">
                <a:solidFill>
                  <a:srgbClr val="7030A0"/>
                </a:solidFill>
              </a:rPr>
              <a:t>Times New Roman</a:t>
            </a:r>
            <a:r>
              <a:rPr lang="kk-KZ" sz="2000" u="sng" dirty="0" smtClean="0">
                <a:solidFill>
                  <a:srgbClr val="7030A0"/>
                </a:solidFill>
              </a:rPr>
              <a:t> </a:t>
            </a:r>
            <a:r>
              <a:rPr lang="kk-KZ" sz="2000" dirty="0" smtClean="0">
                <a:solidFill>
                  <a:srgbClr val="002060"/>
                </a:solidFill>
              </a:rPr>
              <a:t>шрифтінің орнына </a:t>
            </a:r>
            <a:r>
              <a:rPr lang="en-US" sz="2000" u="sng" dirty="0" smtClean="0">
                <a:solidFill>
                  <a:srgbClr val="7030A0"/>
                </a:solidFill>
              </a:rPr>
              <a:t>Arial</a:t>
            </a:r>
            <a:r>
              <a:rPr lang="kk-KZ" sz="2000" dirty="0" smtClean="0">
                <a:solidFill>
                  <a:srgbClr val="002060"/>
                </a:solidFill>
              </a:rPr>
              <a:t> тәрізді </a:t>
            </a:r>
            <a:r>
              <a:rPr lang="en-US" sz="2000" dirty="0" smtClean="0">
                <a:solidFill>
                  <a:srgbClr val="7030A0"/>
                </a:solidFill>
              </a:rPr>
              <a:t>San </a:t>
            </a:r>
            <a:r>
              <a:rPr lang="en-US" sz="2000" dirty="0">
                <a:solidFill>
                  <a:srgbClr val="7030A0"/>
                </a:solidFill>
              </a:rPr>
              <a:t>serif </a:t>
            </a:r>
            <a:r>
              <a:rPr lang="kk-KZ" sz="2000" dirty="0" smtClean="0">
                <a:solidFill>
                  <a:srgbClr val="002060"/>
                </a:solidFill>
              </a:rPr>
              <a:t>шрифтін қолданыңыз. </a:t>
            </a:r>
            <a:r>
              <a:rPr lang="en-US" sz="2000" dirty="0">
                <a:solidFill>
                  <a:srgbClr val="7030A0"/>
                </a:solidFill>
              </a:rPr>
              <a:t>San serif </a:t>
            </a:r>
            <a:r>
              <a:rPr lang="kk-KZ" sz="2000" dirty="0" smtClean="0">
                <a:solidFill>
                  <a:srgbClr val="7030A0"/>
                </a:solidFill>
              </a:rPr>
              <a:t> </a:t>
            </a:r>
            <a:r>
              <a:rPr lang="kk-KZ" sz="2000" dirty="0" smtClean="0">
                <a:solidFill>
                  <a:srgbClr val="002060"/>
                </a:solidFill>
              </a:rPr>
              <a:t>шрифті </a:t>
            </a:r>
            <a:r>
              <a:rPr lang="en-US" sz="2000" dirty="0" smtClean="0">
                <a:solidFill>
                  <a:srgbClr val="7030A0"/>
                </a:solidFill>
              </a:rPr>
              <a:t>serif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kk-KZ" sz="2000" dirty="0" smtClean="0">
                <a:solidFill>
                  <a:srgbClr val="002060"/>
                </a:solidFill>
              </a:rPr>
              <a:t>шрифтеріне қарағанда оқуға жеңіл болады. </a:t>
            </a:r>
          </a:p>
          <a:p>
            <a:r>
              <a:rPr lang="kk-KZ" sz="2000" dirty="0" smtClean="0">
                <a:solidFill>
                  <a:srgbClr val="002060"/>
                </a:solidFill>
              </a:rPr>
              <a:t>Текст шрифті 6 қадам қашықтан оқи алатындай ірі болуы керек. </a:t>
            </a:r>
          </a:p>
          <a:p>
            <a:r>
              <a:rPr lang="kk-KZ" sz="2000" dirty="0">
                <a:solidFill>
                  <a:srgbClr val="002060"/>
                </a:solidFill>
              </a:rPr>
              <a:t>Текст </a:t>
            </a:r>
            <a:r>
              <a:rPr lang="kk-KZ" sz="2000" dirty="0" smtClean="0">
                <a:solidFill>
                  <a:srgbClr val="002060"/>
                </a:solidFill>
              </a:rPr>
              <a:t>шрифтері келесідей пропорцияда болғаны жөн:</a:t>
            </a:r>
          </a:p>
          <a:p>
            <a:pPr marL="719138" indent="-363538">
              <a:buFont typeface="Wingdings" panose="05000000000000000000" pitchFamily="2" charset="2"/>
              <a:buChar char="ü"/>
            </a:pPr>
            <a:r>
              <a:rPr lang="kk-KZ" sz="2000" dirty="0" smtClean="0">
                <a:solidFill>
                  <a:srgbClr val="002060"/>
                </a:solidFill>
              </a:rPr>
              <a:t>Тақырып: 90 </a:t>
            </a:r>
            <a:r>
              <a:rPr lang="en-US" sz="2000" dirty="0" smtClean="0">
                <a:solidFill>
                  <a:srgbClr val="002060"/>
                </a:solidFill>
              </a:rPr>
              <a:t>pt. bold</a:t>
            </a:r>
          </a:p>
          <a:p>
            <a:pPr marL="719138" indent="-363538">
              <a:buFont typeface="Wingdings" panose="05000000000000000000" pitchFamily="2" charset="2"/>
              <a:buChar char="ü"/>
            </a:pPr>
            <a:r>
              <a:rPr lang="kk-KZ" sz="2000" dirty="0" smtClean="0">
                <a:solidFill>
                  <a:srgbClr val="002060"/>
                </a:solidFill>
              </a:rPr>
              <a:t>Тақырыпша: 72</a:t>
            </a:r>
            <a:r>
              <a:rPr lang="en-US" sz="2000" dirty="0">
                <a:solidFill>
                  <a:srgbClr val="002060"/>
                </a:solidFill>
              </a:rPr>
              <a:t> pt. </a:t>
            </a:r>
            <a:endParaRPr lang="kk-KZ" sz="2000" dirty="0" smtClean="0">
              <a:solidFill>
                <a:srgbClr val="002060"/>
              </a:solidFill>
            </a:endParaRPr>
          </a:p>
          <a:p>
            <a:pPr marL="719138" indent="-363538">
              <a:buFont typeface="Wingdings" panose="05000000000000000000" pitchFamily="2" charset="2"/>
              <a:buChar char="ü"/>
            </a:pPr>
            <a:r>
              <a:rPr lang="kk-KZ" sz="2000" dirty="0" smtClean="0">
                <a:solidFill>
                  <a:srgbClr val="002060"/>
                </a:solidFill>
              </a:rPr>
              <a:t>Бөлім тақырыпшалары (Кіріспе, т.т.) 32-36 </a:t>
            </a:r>
            <a:r>
              <a:rPr lang="en-US" sz="2000" dirty="0">
                <a:solidFill>
                  <a:srgbClr val="002060"/>
                </a:solidFill>
              </a:rPr>
              <a:t>pt. </a:t>
            </a:r>
            <a:endParaRPr lang="kk-KZ" sz="2000" dirty="0" smtClean="0">
              <a:solidFill>
                <a:srgbClr val="002060"/>
              </a:solidFill>
            </a:endParaRPr>
          </a:p>
          <a:p>
            <a:pPr marL="719138" indent="-363538">
              <a:buFont typeface="Wingdings" panose="05000000000000000000" pitchFamily="2" charset="2"/>
              <a:buChar char="ü"/>
            </a:pPr>
            <a:r>
              <a:rPr lang="kk-KZ" sz="2000" dirty="0" smtClean="0">
                <a:solidFill>
                  <a:srgbClr val="002060"/>
                </a:solidFill>
              </a:rPr>
              <a:t>Негізгі текст: 22-28 </a:t>
            </a:r>
            <a:r>
              <a:rPr lang="en-US" sz="2000" dirty="0">
                <a:solidFill>
                  <a:srgbClr val="002060"/>
                </a:solidFill>
              </a:rPr>
              <a:t>pt. </a:t>
            </a:r>
            <a:endParaRPr lang="ru-RU" sz="2000" dirty="0" smtClean="0">
              <a:solidFill>
                <a:srgbClr val="002060"/>
              </a:solidFill>
            </a:endParaRPr>
          </a:p>
          <a:p>
            <a:pPr>
              <a:tabLst>
                <a:tab pos="355600" algn="l"/>
              </a:tabLst>
            </a:pPr>
            <a:r>
              <a:rPr lang="kk-KZ" sz="2000" dirty="0" smtClean="0">
                <a:solidFill>
                  <a:srgbClr val="002060"/>
                </a:solidFill>
              </a:rPr>
              <a:t>Суреттердегі текст размері де ірі болуы керек.</a:t>
            </a:r>
          </a:p>
          <a:p>
            <a:pPr>
              <a:tabLst>
                <a:tab pos="355600" algn="l"/>
              </a:tabLst>
            </a:pPr>
            <a:r>
              <a:rPr lang="kk-KZ" sz="2000" dirty="0" smtClean="0">
                <a:solidFill>
                  <a:srgbClr val="002060"/>
                </a:solidFill>
              </a:rPr>
              <a:t>Айырықша мән беру үшін көлбеу шрифті пайдаланыңыз.</a:t>
            </a:r>
          </a:p>
          <a:p>
            <a:pPr>
              <a:tabLst>
                <a:tab pos="355600" algn="l"/>
              </a:tabLst>
            </a:pPr>
            <a:r>
              <a:rPr lang="kk-KZ" sz="2000" dirty="0" smtClean="0">
                <a:solidFill>
                  <a:srgbClr val="002060"/>
                </a:solidFill>
              </a:rPr>
              <a:t>Текст өте үлкен көлемді болмауы керек.</a:t>
            </a:r>
          </a:p>
          <a:p>
            <a:pPr>
              <a:tabLst>
                <a:tab pos="355600" algn="l"/>
              </a:tabLst>
            </a:pPr>
            <a:r>
              <a:rPr lang="kk-KZ" sz="2000" dirty="0" smtClean="0">
                <a:solidFill>
                  <a:srgbClr val="002060"/>
                </a:solidFill>
              </a:rPr>
              <a:t>Принтерден шығарар алдында текстің грамматикасын тексеріп шығуды ұмытпаңыз.</a:t>
            </a:r>
          </a:p>
          <a:p>
            <a:pPr marL="0" indent="0">
              <a:buNone/>
              <a:tabLst>
                <a:tab pos="355600" algn="l"/>
              </a:tabLst>
            </a:pPr>
            <a:endParaRPr lang="kk-KZ" sz="2000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455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65867" y="169333"/>
            <a:ext cx="10126133" cy="927631"/>
          </a:xfrm>
        </p:spPr>
        <p:txBody>
          <a:bodyPr/>
          <a:lstStyle/>
          <a:p>
            <a:pPr algn="ctr"/>
            <a:r>
              <a:rPr lang="kk-KZ" b="1" dirty="0" smtClean="0"/>
              <a:t>СУРЕТТЕР, ГРАФИКТЕР, КЕСТЕЛЕР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88067" y="1295400"/>
            <a:ext cx="9999133" cy="4800600"/>
          </a:xfrm>
        </p:spPr>
        <p:txBody>
          <a:bodyPr/>
          <a:lstStyle/>
          <a:p>
            <a:pPr marL="0" indent="0" algn="just">
              <a:buNone/>
            </a:pPr>
            <a:r>
              <a:rPr lang="kk-KZ" sz="2400" dirty="0" smtClean="0">
                <a:solidFill>
                  <a:srgbClr val="002060"/>
                </a:solidFill>
              </a:rPr>
              <a:t>Адамдар бірден суретке назар аударатындықтан, суреттер тек тартымды ғана емес, әрі қарапайым, әрі түсінуге жеңіл болуы керек. Соған байланысты келесі ескертпелер ұсынылады: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kk-KZ" sz="2400" dirty="0" smtClean="0">
                <a:solidFill>
                  <a:srgbClr val="002060"/>
                </a:solidFill>
              </a:rPr>
              <a:t>Әр сурет, кестенің аты жазылуы керек.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kk-KZ" sz="2400" dirty="0" smtClean="0">
                <a:solidFill>
                  <a:srgbClr val="002060"/>
                </a:solidFill>
              </a:rPr>
              <a:t>Суретте барлық тексті мүмкіндігінше горизонталды жазыңыз.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kk-KZ" sz="2400" dirty="0" smtClean="0">
                <a:solidFill>
                  <a:srgbClr val="002060"/>
                </a:solidFill>
              </a:rPr>
              <a:t>Әр айнымалы мен белгілеуді және мағынасын түсіндіріңіз.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kk-KZ" sz="2400" dirty="0">
                <a:solidFill>
                  <a:srgbClr val="002060"/>
                </a:solidFill>
              </a:rPr>
              <a:t>Әр сурет, </a:t>
            </a:r>
            <a:r>
              <a:rPr lang="kk-KZ" sz="2400" dirty="0" smtClean="0">
                <a:solidFill>
                  <a:srgbClr val="002060"/>
                </a:solidFill>
              </a:rPr>
              <a:t>кесте үшін масштабты сақтаңыз, </a:t>
            </a:r>
            <a:r>
              <a:rPr lang="kk-KZ" sz="2400" dirty="0">
                <a:solidFill>
                  <a:srgbClr val="002060"/>
                </a:solidFill>
              </a:rPr>
              <a:t>Әр </a:t>
            </a:r>
            <a:r>
              <a:rPr lang="kk-KZ" sz="2400" dirty="0" smtClean="0">
                <a:solidFill>
                  <a:srgbClr val="002060"/>
                </a:solidFill>
              </a:rPr>
              <a:t>график үшін ось бағытын бірдей етіп таңдаңыз.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kk-KZ" sz="2400" dirty="0" smtClean="0">
                <a:solidFill>
                  <a:srgbClr val="002060"/>
                </a:solidFill>
              </a:rPr>
              <a:t>Теңдеулер 6 қадам қашықтан оқи алатыдай ірі жазылуы керек.</a:t>
            </a:r>
          </a:p>
          <a:p>
            <a:pPr algn="just"/>
            <a:r>
              <a:rPr lang="kk-KZ" sz="2400" dirty="0" smtClean="0">
                <a:solidFill>
                  <a:srgbClr val="002060"/>
                </a:solidFill>
              </a:rPr>
              <a:t>Гистограммада бағандардың саны 6-дан аспауы керек.</a:t>
            </a:r>
          </a:p>
          <a:p>
            <a:pPr algn="just"/>
            <a:r>
              <a:rPr lang="kk-KZ" sz="2400" dirty="0" smtClean="0">
                <a:solidFill>
                  <a:srgbClr val="002060"/>
                </a:solidFill>
              </a:rPr>
              <a:t>Сызықты диаграммада қыйсықтардың саны 4-тен аспауы керек.</a:t>
            </a:r>
          </a:p>
          <a:p>
            <a:pPr algn="just"/>
            <a:r>
              <a:rPr lang="kk-KZ" sz="2400" dirty="0" smtClean="0">
                <a:solidFill>
                  <a:srgbClr val="002060"/>
                </a:solidFill>
              </a:rPr>
              <a:t>Кестелерде бағаналардың саны 4-тен, қатарлардың саны 8-ден аспағаны жөн. </a:t>
            </a:r>
          </a:p>
          <a:p>
            <a:pPr algn="just"/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1934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9236" t="28395" r="45903" b="35432"/>
          <a:stretch/>
        </p:blipFill>
        <p:spPr>
          <a:xfrm>
            <a:off x="2971800" y="1096964"/>
            <a:ext cx="6731000" cy="5508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49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8333" t="31605" r="43611" b="47284"/>
          <a:stretch/>
        </p:blipFill>
        <p:spPr>
          <a:xfrm>
            <a:off x="2209503" y="1498600"/>
            <a:ext cx="8941394" cy="378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8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21389" t="15309" r="29097" b="7531"/>
          <a:stretch/>
        </p:blipFill>
        <p:spPr>
          <a:xfrm>
            <a:off x="3225800" y="891209"/>
            <a:ext cx="6591300" cy="5777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703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REFERENCES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/>
              <a:t>Michael </a:t>
            </a:r>
            <a:r>
              <a:rPr lang="en-US" dirty="0" smtClean="0"/>
              <a:t>Alley. The Craft of Scientific</a:t>
            </a:r>
            <a:r>
              <a:rPr lang="en-US" dirty="0"/>
              <a:t> </a:t>
            </a:r>
            <a:r>
              <a:rPr lang="en-US" dirty="0" smtClean="0"/>
              <a:t>Presentations. Critical </a:t>
            </a:r>
            <a:r>
              <a:rPr lang="en-US" dirty="0"/>
              <a:t>Steps to </a:t>
            </a:r>
            <a:r>
              <a:rPr lang="en-US" dirty="0" smtClean="0"/>
              <a:t>Succeed and </a:t>
            </a:r>
            <a:r>
              <a:rPr lang="en-US" dirty="0"/>
              <a:t>Critical Errors to </a:t>
            </a:r>
            <a:r>
              <a:rPr lang="en-US" dirty="0" smtClean="0"/>
              <a:t>Avoid.</a:t>
            </a:r>
            <a:r>
              <a:rPr lang="en-US" dirty="0"/>
              <a:t> </a:t>
            </a:r>
            <a:r>
              <a:rPr lang="en-US" dirty="0" smtClean="0"/>
              <a:t>Springer.</a:t>
            </a:r>
            <a:endParaRPr lang="kk-KZ" dirty="0" smtClean="0"/>
          </a:p>
          <a:p>
            <a:pPr algn="just"/>
            <a:r>
              <a:rPr lang="en-US" dirty="0" smtClean="0"/>
              <a:t>Angelika H. Hofmann. </a:t>
            </a:r>
            <a:r>
              <a:rPr lang="en-US" dirty="0" err="1" smtClean="0"/>
              <a:t>Scientifc</a:t>
            </a:r>
            <a:r>
              <a:rPr lang="en-US" dirty="0" smtClean="0"/>
              <a:t> writing and communication. Oxford Univ.Press.-2014. 727 p.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497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6134" y="260809"/>
            <a:ext cx="8596668" cy="840259"/>
          </a:xfrm>
        </p:spPr>
        <p:txBody>
          <a:bodyPr/>
          <a:lstStyle/>
          <a:p>
            <a:pPr algn="ctr"/>
            <a:r>
              <a:rPr lang="kk-KZ" dirty="0" smtClean="0"/>
              <a:t>ПОСТЕР </a:t>
            </a:r>
            <a:r>
              <a:rPr lang="kk-KZ" dirty="0" smtClean="0"/>
              <a:t>ЖАСАУҒА АРНАЛҒАН ВЕБ САЙТТАР: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39885" y="1168923"/>
            <a:ext cx="9756742" cy="4861089"/>
          </a:xfrm>
        </p:spPr>
        <p:txBody>
          <a:bodyPr/>
          <a:lstStyle/>
          <a:p>
            <a:pPr marL="0" indent="0">
              <a:buNone/>
            </a:pPr>
            <a:r>
              <a:rPr lang="kk-KZ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Ғылыми постер жасауға арналған дайын слайдты мына жерден тегін жүктеп ала аласыз: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://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www.posterpresentations.com/html/free_poster_templates.html</a:t>
            </a:r>
            <a:endParaRPr lang="kk-KZ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PowerPoint</a:t>
            </a:r>
            <a:r>
              <a:rPr lang="kk-KZ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-та ғылыми </a:t>
            </a:r>
            <a:r>
              <a:rPr lang="kk-KZ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постер </a:t>
            </a:r>
            <a:r>
              <a:rPr lang="kk-KZ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жасау үшін мына сілтемеге өтіңіз: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://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www.posterpresentations.com/html/research-poster-template-quick-tutorials.html</a:t>
            </a:r>
            <a:endParaRPr lang="en-US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kk-KZ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немесе: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smtClean="0">
                <a:solidFill>
                  <a:srgbClr val="002060"/>
                </a:solidFill>
                <a:hlinkClick r:id="rId4"/>
              </a:rPr>
              <a:t>http</a:t>
            </a:r>
            <a:r>
              <a:rPr lang="en-US" dirty="0">
                <a:solidFill>
                  <a:srgbClr val="002060"/>
                </a:solidFill>
                <a:hlinkClick r:id="rId4"/>
              </a:rPr>
              <a:t>://</a:t>
            </a:r>
            <a:r>
              <a:rPr lang="en-US" dirty="0" smtClean="0">
                <a:solidFill>
                  <a:srgbClr val="002060"/>
                </a:solidFill>
                <a:hlinkClick r:id="rId4"/>
              </a:rPr>
              <a:t>faculty.washington.edu/robinet/poster.html</a:t>
            </a:r>
            <a:endParaRPr lang="en-US" dirty="0" smtClean="0">
              <a:solidFill>
                <a:srgbClr val="002060"/>
              </a:solidFill>
            </a:endParaRPr>
          </a:p>
          <a:p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417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1111" t="13139" r="12936" b="12222"/>
          <a:stretch/>
        </p:blipFill>
        <p:spPr>
          <a:xfrm>
            <a:off x="1932495" y="0"/>
            <a:ext cx="9274002" cy="6958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137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b="1" dirty="0" smtClean="0"/>
              <a:t>ПОСТЕР БӨЛІМДЕРІ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41922" y="1295400"/>
            <a:ext cx="9945278" cy="5312790"/>
          </a:xfrm>
        </p:spPr>
        <p:txBody>
          <a:bodyPr/>
          <a:lstStyle/>
          <a:p>
            <a:pPr algn="just"/>
            <a:r>
              <a:rPr lang="kk-KZ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Тақырыбы</a:t>
            </a:r>
            <a:r>
              <a:rPr lang="en-US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kk-KZ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Тақырып оқырманды тартатындай болуы керек және ұзақ болмауы керек.</a:t>
            </a:r>
          </a:p>
          <a:p>
            <a:pPr algn="just"/>
            <a:r>
              <a:rPr lang="kk-KZ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Аннотация </a:t>
            </a:r>
            <a:r>
              <a:rPr lang="en-US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(Abstract).</a:t>
            </a:r>
            <a:r>
              <a:rPr lang="kk-KZ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Кейбір постерлерде қысқаша аннотация жазылады. </a:t>
            </a:r>
            <a:r>
              <a:rPr lang="kk-KZ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 бөлімде максималды сөз саны </a:t>
            </a:r>
            <a:r>
              <a:rPr lang="kk-KZ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50-100 </a:t>
            </a:r>
            <a:r>
              <a:rPr lang="kk-KZ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 аспауы керек</a:t>
            </a:r>
            <a:r>
              <a:rPr lang="kk-KZ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Мұнда мақаладағы ұзақ жазылған аннотацияны қоймаңыз. Аннотацияға зерттеу мәселесін/мақсатын, негізгі нәтижелер мен қорытындыны жазыңыз. </a:t>
            </a:r>
            <a:endParaRPr lang="kk-KZ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Кіріспе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kk-KZ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Оқырманды жалпыланған ақпаратпен шаршатып алмас үшін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қосымша кіріспе ақпарат минималды болуы керек. Есептің қойылымын нақты ашып жазыңыз. Тәжірибе жұмысын және онық сипаттамасын қысқаша жазып кету керек. Бұл бөлімде максималды сөз саны 200 ден аспауы керек.</a:t>
            </a:r>
          </a:p>
          <a:p>
            <a:pPr algn="just"/>
            <a:r>
              <a:rPr lang="kk-KZ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 әдісі</a:t>
            </a:r>
            <a:r>
              <a:rPr lang="en-US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kk-KZ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Жүргізілген тәжірибе жайлы қысқаша жазылуы керек, максимум 200 сөз</a:t>
            </a:r>
            <a:r>
              <a:rPr lang="kk-KZ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kk-KZ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Тәжірибе процедурасын жазу барысында блок-схема, иллюстрация қолданыңыз. Бұл бөлімде де суреттер, сызбалар пайдалануға болады.</a:t>
            </a:r>
          </a:p>
          <a:p>
            <a:endParaRPr lang="kk-KZ" sz="2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5355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83324" y="386499"/>
            <a:ext cx="9803876" cy="6155703"/>
          </a:xfrm>
        </p:spPr>
        <p:txBody>
          <a:bodyPr/>
          <a:lstStyle/>
          <a:p>
            <a:pPr algn="just"/>
            <a:r>
              <a:rPr lang="kk-KZ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Нәтижелер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kk-KZ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Алынған аса маңызды нәтижелерді сипаттаңыз. Бұл постердің ең ауқымды бөлімі. Нәтижелердің басым бөлігі суреттер не кестелер арқылы берілуі керек.</a:t>
            </a:r>
          </a:p>
          <a:p>
            <a:pPr algn="just"/>
            <a:r>
              <a:rPr lang="kk-KZ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kk-KZ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Постердің соңғы бөлімі. Бұл бөлімде алынған нәтижелердің маңыздылығы және олардың қысқаша қорытындысы жазылады.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Қорытындыда постер текстінде қолданылған терминдерді пайдаланыңыз. Негізгі көңіл аудартатын текстерді түрлі-түсті, </a:t>
            </a:r>
            <a:r>
              <a:rPr lang="kk-KZ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көлбеу (курсивный), қалың (жирный) әріптермен </a:t>
            </a:r>
            <a:r>
              <a:rPr lang="kk-KZ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жазуға болады.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Алынған нәтижелердің барлығын емес, тек 2-4 </a:t>
            </a:r>
            <a:r>
              <a:rPr lang="kk-KZ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 </a:t>
            </a:r>
            <a:r>
              <a:rPr lang="kk-KZ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нәтижелерді атап өту керек және оларға түсіндірме берілуі керек.</a:t>
            </a:r>
            <a:endParaRPr lang="en-US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kk-KZ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Пайдаланылған әдебиеттер тізімі</a:t>
            </a:r>
            <a:r>
              <a:rPr lang="kk-KZ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Егер мүмкін болса 5 сілтемеден артық қолданбаған жөн.</a:t>
            </a:r>
          </a:p>
          <a:p>
            <a:pPr algn="just"/>
            <a:r>
              <a:rPr lang="kk-KZ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Алғыс сөз (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acknowledgment</a:t>
            </a:r>
            <a:r>
              <a:rPr lang="kk-KZ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 бөлімде жеке тұлғаға жобаны жасау кезінде қосқан үлесі үшін (мысалы, құрылғылармен жұмыс істеуге мүмкіндік бергені үшін, зертханалық жұмысты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жүргізуге жетекшілік жасағаны үшін) алғыс айтылады, сондай-ақ </a:t>
            </a:r>
            <a:r>
              <a:rPr lang="kk-KZ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зерттелген жұмыс қандай </a:t>
            </a:r>
            <a:r>
              <a:rPr lang="kk-KZ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жобаның аясында қаржыландырылғаны айтылады. </a:t>
            </a:r>
          </a:p>
          <a:p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6119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1250" t="6049" r="32500" b="10617"/>
          <a:stretch/>
        </p:blipFill>
        <p:spPr>
          <a:xfrm rot="16200000">
            <a:off x="3206750" y="-863600"/>
            <a:ext cx="6629400" cy="857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006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 smtClean="0"/>
              <a:t>ФОРМАТ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Ақпаратты жүйелі түрде жазыңыз. Ол үшін әр бөлімді нөмірлеуге, 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сілтеме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(стрелка)</a:t>
            </a:r>
            <a:r>
              <a:rPr lang="kk-KZ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қолдануға болады.</a:t>
            </a:r>
          </a:p>
          <a:p>
            <a:r>
              <a:rPr lang="kk-KZ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Материалды колонналарға (бағандарға) бөлуге болады. Көп жағдайда постер материалдары 3-4 бағанаға бөлінеді.</a:t>
            </a:r>
            <a:endParaRPr lang="en-US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Постер көрнекі болуы үшін 20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 текст, 40%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графиктер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40% бос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орын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ұсынылады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2646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9583" t="5308" r="30486" b="8148"/>
          <a:stretch/>
        </p:blipFill>
        <p:spPr>
          <a:xfrm rot="16200000">
            <a:off x="2851603" y="-552902"/>
            <a:ext cx="6553199" cy="7989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738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 smtClean="0"/>
              <a:t>ПОСТЕРДІҢ АРТҚЫ ФОНЫ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kk-KZ" sz="2400" dirty="0" smtClean="0">
                <a:solidFill>
                  <a:srgbClr val="002060"/>
                </a:solidFill>
              </a:rPr>
              <a:t>Постердің артқы фонына солғын түсті қолданыңыз. Себебі, көруге жеңіл және графиктермен, суреттермен, кестелермен жақсы үйлеседі (контраст).</a:t>
            </a:r>
            <a:endParaRPr lang="en-US" sz="2400" dirty="0" smtClean="0">
              <a:solidFill>
                <a:srgbClr val="002060"/>
              </a:solidFill>
            </a:endParaRPr>
          </a:p>
          <a:p>
            <a:pPr algn="just"/>
            <a:r>
              <a:rPr lang="ru-RU" sz="2400" dirty="0" err="1" smtClean="0">
                <a:solidFill>
                  <a:srgbClr val="002060"/>
                </a:solidFill>
              </a:rPr>
              <a:t>Иллюстрацияларды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kk-KZ" sz="2400" dirty="0" smtClean="0">
                <a:solidFill>
                  <a:srgbClr val="002060"/>
                </a:solidFill>
              </a:rPr>
              <a:t>қойғанда үйлесімді  контраст қолданыңыз. Мысалы, ашық түсті суреттерге </a:t>
            </a:r>
            <a:r>
              <a:rPr lang="ru-RU" sz="2400" dirty="0" smtClean="0">
                <a:solidFill>
                  <a:srgbClr val="002060"/>
                </a:solidFill>
              </a:rPr>
              <a:t>к</a:t>
            </a:r>
            <a:r>
              <a:rPr lang="kk-KZ" sz="2400" dirty="0" smtClean="0">
                <a:solidFill>
                  <a:srgbClr val="002060"/>
                </a:solidFill>
              </a:rPr>
              <a:t>үңгірт түсті фон қолданыңыз және керісінше. </a:t>
            </a:r>
          </a:p>
          <a:p>
            <a:pPr algn="just"/>
            <a:r>
              <a:rPr lang="kk-KZ" sz="2400" dirty="0" smtClean="0">
                <a:solidFill>
                  <a:srgbClr val="002060"/>
                </a:solidFill>
              </a:rPr>
              <a:t>Әсіресе, графиктер дизайнын өңдегенде түсті айыра алмайтын адамдар мәселесін ескерген жөн. Түсті айыра алмайтындардың арасында жиі кездесетіні – жасыл мен қызыл түсті айыра алмаушылық.</a:t>
            </a:r>
          </a:p>
          <a:p>
            <a:pPr algn="just"/>
            <a:r>
              <a:rPr lang="kk-KZ" sz="2400" dirty="0" smtClean="0">
                <a:solidFill>
                  <a:srgbClr val="002060"/>
                </a:solidFill>
              </a:rPr>
              <a:t>Артқы фонда 2-3 тен артық түс пайдаланбаңыз, көрерменді жалықтырып жібереді.</a:t>
            </a:r>
          </a:p>
          <a:p>
            <a:pPr algn="just"/>
            <a:r>
              <a:rPr lang="kk-KZ" sz="2400" dirty="0" smtClean="0">
                <a:solidFill>
                  <a:srgbClr val="002060"/>
                </a:solidFill>
              </a:rPr>
              <a:t>Сондай-ақ, артқы фонға дизайн қолданбаңыз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5172325"/>
      </p:ext>
    </p:extLst>
  </p:cSld>
  <p:clrMapOvr>
    <a:masterClrMapping/>
  </p:clrMapOvr>
</p:sld>
</file>

<file path=ppt/theme/theme1.xml><?xml version="1.0" encoding="utf-8"?>
<a:theme xmlns:a="http://schemas.openxmlformats.org/drawingml/2006/main" name="powerpoint-template-24">
  <a:themeElements>
    <a:clrScheme name="powerpoint-template-24 1">
      <a:dk1>
        <a:srgbClr val="4D4D4D"/>
      </a:dk1>
      <a:lt1>
        <a:srgbClr val="FFFFFF"/>
      </a:lt1>
      <a:dk2>
        <a:srgbClr val="4D4D4D"/>
      </a:dk2>
      <a:lt2>
        <a:srgbClr val="0C209B"/>
      </a:lt2>
      <a:accent1>
        <a:srgbClr val="2167BF"/>
      </a:accent1>
      <a:accent2>
        <a:srgbClr val="C60C0D"/>
      </a:accent2>
      <a:accent3>
        <a:srgbClr val="FFFFFF"/>
      </a:accent3>
      <a:accent4>
        <a:srgbClr val="404040"/>
      </a:accent4>
      <a:accent5>
        <a:srgbClr val="ABB8DC"/>
      </a:accent5>
      <a:accent6>
        <a:srgbClr val="B30A0B"/>
      </a:accent6>
      <a:hlink>
        <a:srgbClr val="4793C7"/>
      </a:hlink>
      <a:folHlink>
        <a:srgbClr val="DDDDDD"/>
      </a:folHlink>
    </a:clrScheme>
    <a:fontScheme name="powerpoint-template-24">
      <a:majorFont>
        <a:latin typeface="Microsoft Sans Serif"/>
        <a:ea typeface=""/>
        <a:cs typeface=""/>
      </a:majorFont>
      <a:minorFont>
        <a:latin typeface="Microsoft Sans Serif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powerpoint-template-24 1">
        <a:dk1>
          <a:srgbClr val="4D4D4D"/>
        </a:dk1>
        <a:lt1>
          <a:srgbClr val="FFFFFF"/>
        </a:lt1>
        <a:dk2>
          <a:srgbClr val="4D4D4D"/>
        </a:dk2>
        <a:lt2>
          <a:srgbClr val="0C209B"/>
        </a:lt2>
        <a:accent1>
          <a:srgbClr val="2167BF"/>
        </a:accent1>
        <a:accent2>
          <a:srgbClr val="C60C0D"/>
        </a:accent2>
        <a:accent3>
          <a:srgbClr val="FFFFFF"/>
        </a:accent3>
        <a:accent4>
          <a:srgbClr val="404040"/>
        </a:accent4>
        <a:accent5>
          <a:srgbClr val="ABB8DC"/>
        </a:accent5>
        <a:accent6>
          <a:srgbClr val="B30A0B"/>
        </a:accent6>
        <a:hlink>
          <a:srgbClr val="4793C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2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3">
        <a:dk1>
          <a:srgbClr val="4D4D4D"/>
        </a:dk1>
        <a:lt1>
          <a:srgbClr val="FFFFFF"/>
        </a:lt1>
        <a:dk2>
          <a:srgbClr val="4D4D4D"/>
        </a:dk2>
        <a:lt2>
          <a:srgbClr val="4B8ACD"/>
        </a:lt2>
        <a:accent1>
          <a:srgbClr val="5C98C2"/>
        </a:accent1>
        <a:accent2>
          <a:srgbClr val="93BAD6"/>
        </a:accent2>
        <a:accent3>
          <a:srgbClr val="FFFFFF"/>
        </a:accent3>
        <a:accent4>
          <a:srgbClr val="404040"/>
        </a:accent4>
        <a:accent5>
          <a:srgbClr val="B5CADD"/>
        </a:accent5>
        <a:accent6>
          <a:srgbClr val="85A8C2"/>
        </a:accent6>
        <a:hlink>
          <a:srgbClr val="AECDE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4">
        <a:dk1>
          <a:srgbClr val="4D4D4D"/>
        </a:dk1>
        <a:lt1>
          <a:srgbClr val="FFFFFF"/>
        </a:lt1>
        <a:dk2>
          <a:srgbClr val="4D4D4D"/>
        </a:dk2>
        <a:lt2>
          <a:srgbClr val="4377BA"/>
        </a:lt2>
        <a:accent1>
          <a:srgbClr val="5793D1"/>
        </a:accent1>
        <a:accent2>
          <a:srgbClr val="5FA2DB"/>
        </a:accent2>
        <a:accent3>
          <a:srgbClr val="FFFFFF"/>
        </a:accent3>
        <a:accent4>
          <a:srgbClr val="404040"/>
        </a:accent4>
        <a:accent5>
          <a:srgbClr val="B4C8E5"/>
        </a:accent5>
        <a:accent6>
          <a:srgbClr val="5592C6"/>
        </a:accent6>
        <a:hlink>
          <a:srgbClr val="68AEE3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5">
        <a:dk1>
          <a:srgbClr val="4D4D4D"/>
        </a:dk1>
        <a:lt1>
          <a:srgbClr val="FFFFFF"/>
        </a:lt1>
        <a:dk2>
          <a:srgbClr val="4D4D4D"/>
        </a:dk2>
        <a:lt2>
          <a:srgbClr val="0067B5"/>
        </a:lt2>
        <a:accent1>
          <a:srgbClr val="1881BF"/>
        </a:accent1>
        <a:accent2>
          <a:srgbClr val="39B0DA"/>
        </a:accent2>
        <a:accent3>
          <a:srgbClr val="FFFFFF"/>
        </a:accent3>
        <a:accent4>
          <a:srgbClr val="404040"/>
        </a:accent4>
        <a:accent5>
          <a:srgbClr val="ABC1DC"/>
        </a:accent5>
        <a:accent6>
          <a:srgbClr val="339FC5"/>
        </a:accent6>
        <a:hlink>
          <a:srgbClr val="40B0DB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6">
        <a:dk1>
          <a:srgbClr val="4D4D4D"/>
        </a:dk1>
        <a:lt1>
          <a:srgbClr val="FFFFFF"/>
        </a:lt1>
        <a:dk2>
          <a:srgbClr val="4D4D4D"/>
        </a:dk2>
        <a:lt2>
          <a:srgbClr val="0F4FBE"/>
        </a:lt2>
        <a:accent1>
          <a:srgbClr val="0664E4"/>
        </a:accent1>
        <a:accent2>
          <a:srgbClr val="0A8AF4"/>
        </a:accent2>
        <a:accent3>
          <a:srgbClr val="FFFFFF"/>
        </a:accent3>
        <a:accent4>
          <a:srgbClr val="404040"/>
        </a:accent4>
        <a:accent5>
          <a:srgbClr val="AAB8EF"/>
        </a:accent5>
        <a:accent6>
          <a:srgbClr val="087DDD"/>
        </a:accent6>
        <a:hlink>
          <a:srgbClr val="0B99F8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7">
        <a:dk1>
          <a:srgbClr val="4D4D4D"/>
        </a:dk1>
        <a:lt1>
          <a:srgbClr val="FFFFFF"/>
        </a:lt1>
        <a:dk2>
          <a:srgbClr val="4D4D4D"/>
        </a:dk2>
        <a:lt2>
          <a:srgbClr val="0345B9"/>
        </a:lt2>
        <a:accent1>
          <a:srgbClr val="1E65CA"/>
        </a:accent1>
        <a:accent2>
          <a:srgbClr val="2C77D1"/>
        </a:accent2>
        <a:accent3>
          <a:srgbClr val="FFFFFF"/>
        </a:accent3>
        <a:accent4>
          <a:srgbClr val="404040"/>
        </a:accent4>
        <a:accent5>
          <a:srgbClr val="ABB8E1"/>
        </a:accent5>
        <a:accent6>
          <a:srgbClr val="276BBD"/>
        </a:accent6>
        <a:hlink>
          <a:srgbClr val="4091DE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8">
        <a:dk1>
          <a:srgbClr val="4D4D4D"/>
        </a:dk1>
        <a:lt1>
          <a:srgbClr val="FFFFFF"/>
        </a:lt1>
        <a:dk2>
          <a:srgbClr val="4D4D4D"/>
        </a:dk2>
        <a:lt2>
          <a:srgbClr val="5CA3E0"/>
        </a:lt2>
        <a:accent1>
          <a:srgbClr val="6DAFE4"/>
        </a:accent1>
        <a:accent2>
          <a:srgbClr val="72B3E5"/>
        </a:accent2>
        <a:accent3>
          <a:srgbClr val="FFFFFF"/>
        </a:accent3>
        <a:accent4>
          <a:srgbClr val="404040"/>
        </a:accent4>
        <a:accent5>
          <a:srgbClr val="BAD4EF"/>
        </a:accent5>
        <a:accent6>
          <a:srgbClr val="67A2CF"/>
        </a:accent6>
        <a:hlink>
          <a:srgbClr val="7DB8E6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9">
        <a:dk1>
          <a:srgbClr val="4D4D4D"/>
        </a:dk1>
        <a:lt1>
          <a:srgbClr val="FFFFFF"/>
        </a:lt1>
        <a:dk2>
          <a:srgbClr val="4D4D4D"/>
        </a:dk2>
        <a:lt2>
          <a:srgbClr val="2D2D2D"/>
        </a:lt2>
        <a:accent1>
          <a:srgbClr val="353535"/>
        </a:accent1>
        <a:accent2>
          <a:srgbClr val="4F4F4F"/>
        </a:accent2>
        <a:accent3>
          <a:srgbClr val="FFFFFF"/>
        </a:accent3>
        <a:accent4>
          <a:srgbClr val="404040"/>
        </a:accent4>
        <a:accent5>
          <a:srgbClr val="AEAEAE"/>
        </a:accent5>
        <a:accent6>
          <a:srgbClr val="474747"/>
        </a:accent6>
        <a:hlink>
          <a:srgbClr val="7D7D7D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0">
        <a:dk1>
          <a:srgbClr val="4D4D4D"/>
        </a:dk1>
        <a:lt1>
          <a:srgbClr val="FFFFFF"/>
        </a:lt1>
        <a:dk2>
          <a:srgbClr val="4D4D4D"/>
        </a:dk2>
        <a:lt2>
          <a:srgbClr val="69ADC2"/>
        </a:lt2>
        <a:accent1>
          <a:srgbClr val="59994F"/>
        </a:accent1>
        <a:accent2>
          <a:srgbClr val="7FA14B"/>
        </a:accent2>
        <a:accent3>
          <a:srgbClr val="FFFFFF"/>
        </a:accent3>
        <a:accent4>
          <a:srgbClr val="404040"/>
        </a:accent4>
        <a:accent5>
          <a:srgbClr val="B5CAB2"/>
        </a:accent5>
        <a:accent6>
          <a:srgbClr val="729143"/>
        </a:accent6>
        <a:hlink>
          <a:srgbClr val="8A8B7D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1">
        <a:dk1>
          <a:srgbClr val="4D4D4D"/>
        </a:dk1>
        <a:lt1>
          <a:srgbClr val="FFFFFF"/>
        </a:lt1>
        <a:dk2>
          <a:srgbClr val="4D4D4D"/>
        </a:dk2>
        <a:lt2>
          <a:srgbClr val="306778"/>
        </a:lt2>
        <a:accent1>
          <a:srgbClr val="59994F"/>
        </a:accent1>
        <a:accent2>
          <a:srgbClr val="7FA14B"/>
        </a:accent2>
        <a:accent3>
          <a:srgbClr val="FFFFFF"/>
        </a:accent3>
        <a:accent4>
          <a:srgbClr val="404040"/>
        </a:accent4>
        <a:accent5>
          <a:srgbClr val="B5CAB2"/>
        </a:accent5>
        <a:accent6>
          <a:srgbClr val="729143"/>
        </a:accent6>
        <a:hlink>
          <a:srgbClr val="8A8B7D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Name of presentation</Template>
  <TotalTime>396</TotalTime>
  <Words>703</Words>
  <Application>Microsoft Office PowerPoint</Application>
  <PresentationFormat>Широкоэкранный</PresentationFormat>
  <Paragraphs>57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Microsoft Sans Serif</vt:lpstr>
      <vt:lpstr>Times New Roman</vt:lpstr>
      <vt:lpstr>Wingdings</vt:lpstr>
      <vt:lpstr>powerpoint-template-24</vt:lpstr>
      <vt:lpstr> ҚАБЫРҒАЛЫҚ БАЯНДАМА (poster presentation)</vt:lpstr>
      <vt:lpstr>ПОСТЕР ЖАСАУҒА АРНАЛҒАН ВЕБ САЙТТАР:</vt:lpstr>
      <vt:lpstr>Презентация PowerPoint</vt:lpstr>
      <vt:lpstr>ПОСТЕР БӨЛІМДЕРІ</vt:lpstr>
      <vt:lpstr>Презентация PowerPoint</vt:lpstr>
      <vt:lpstr>Презентация PowerPoint</vt:lpstr>
      <vt:lpstr>ФОРМАТ</vt:lpstr>
      <vt:lpstr>Презентация PowerPoint</vt:lpstr>
      <vt:lpstr>ПОСТЕРДІҢ АРТҚЫ ФОНЫ</vt:lpstr>
      <vt:lpstr>ТЕКСТ ФОРМАТЫ</vt:lpstr>
      <vt:lpstr>СУРЕТТЕР, ГРАФИКТЕР, КЕСТЕЛЕР</vt:lpstr>
      <vt:lpstr>Презентация PowerPoint</vt:lpstr>
      <vt:lpstr>Презентация PowerPoint</vt:lpstr>
      <vt:lpstr>Презентация PowerPoint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54</cp:revision>
  <dcterms:created xsi:type="dcterms:W3CDTF">2015-09-08T09:19:48Z</dcterms:created>
  <dcterms:modified xsi:type="dcterms:W3CDTF">2015-10-29T09:43:30Z</dcterms:modified>
</cp:coreProperties>
</file>